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5" r:id="rId3"/>
    <p:sldId id="286" r:id="rId4"/>
    <p:sldId id="287" r:id="rId5"/>
    <p:sldId id="290" r:id="rId6"/>
    <p:sldId id="289" r:id="rId7"/>
    <p:sldId id="299" r:id="rId8"/>
    <p:sldId id="292" r:id="rId9"/>
    <p:sldId id="305" r:id="rId10"/>
    <p:sldId id="306" r:id="rId11"/>
    <p:sldId id="307" r:id="rId12"/>
    <p:sldId id="310" r:id="rId13"/>
    <p:sldId id="316" r:id="rId14"/>
    <p:sldId id="308" r:id="rId15"/>
    <p:sldId id="309" r:id="rId16"/>
    <p:sldId id="293" r:id="rId17"/>
    <p:sldId id="294" r:id="rId18"/>
    <p:sldId id="295" r:id="rId19"/>
    <p:sldId id="311" r:id="rId20"/>
    <p:sldId id="313" r:id="rId21"/>
    <p:sldId id="314" r:id="rId22"/>
    <p:sldId id="315" r:id="rId23"/>
    <p:sldId id="312" r:id="rId24"/>
    <p:sldId id="320" r:id="rId25"/>
    <p:sldId id="321" r:id="rId26"/>
    <p:sldId id="322" r:id="rId27"/>
    <p:sldId id="323" r:id="rId28"/>
    <p:sldId id="297" r:id="rId29"/>
    <p:sldId id="298" r:id="rId30"/>
    <p:sldId id="319" r:id="rId31"/>
    <p:sldId id="317" r:id="rId32"/>
    <p:sldId id="318" r:id="rId33"/>
    <p:sldId id="303" r:id="rId34"/>
    <p:sldId id="304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20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slideshare.net/charmalloc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orm.apache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so2/siddhi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Big Data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Sept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simple, lightweight, fast</a:t>
            </a:r>
          </a:p>
          <a:p>
            <a:r>
              <a:rPr lang="en-US" dirty="0" smtClean="0"/>
              <a:t>No built in support for clustering / big-data</a:t>
            </a:r>
          </a:p>
          <a:p>
            <a:pPr lvl="1"/>
            <a:r>
              <a:rPr lang="en-US" dirty="0" smtClean="0"/>
              <a:t>But can make up for it by being very fast</a:t>
            </a:r>
          </a:p>
          <a:p>
            <a:r>
              <a:rPr lang="en-US" dirty="0" smtClean="0"/>
              <a:t>Used a lot in </a:t>
            </a:r>
            <a:r>
              <a:rPr lang="en-US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approaches we’ve seen: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Elastically scalable</a:t>
            </a:r>
          </a:p>
          <a:p>
            <a:pPr lvl="1"/>
            <a:r>
              <a:rPr lang="en-US" dirty="0" smtClean="0"/>
              <a:t>Supports clusters of </a:t>
            </a:r>
            <a:r>
              <a:rPr lang="en-US" dirty="0" err="1" smtClean="0"/>
              <a:t>co-ordinated</a:t>
            </a:r>
            <a:r>
              <a:rPr lang="en-US" dirty="0" smtClean="0"/>
              <a:t> consumers</a:t>
            </a:r>
          </a:p>
          <a:p>
            <a:pPr lvl="1"/>
            <a:r>
              <a:rPr lang="en-US" dirty="0" smtClean="0"/>
              <a:t>Automatic re-election of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Kafka exactly-once semantics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another DAG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BackType</a:t>
            </a:r>
            <a:endParaRPr lang="en-US" dirty="0" smtClean="0"/>
          </a:p>
          <a:p>
            <a:pPr lvl="1"/>
            <a:r>
              <a:rPr lang="en-US" dirty="0" smtClean="0"/>
              <a:t>Nathan </a:t>
            </a:r>
            <a:r>
              <a:rPr lang="en-US" dirty="0" err="1" smtClean="0"/>
              <a:t>Marz</a:t>
            </a:r>
            <a:endParaRPr lang="en-US" dirty="0" smtClean="0"/>
          </a:p>
          <a:p>
            <a:r>
              <a:rPr lang="en-US" dirty="0" smtClean="0"/>
              <a:t>Acquired by Twitter</a:t>
            </a:r>
          </a:p>
          <a:p>
            <a:r>
              <a:rPr lang="en-US" dirty="0" smtClean="0"/>
              <a:t>Open Sourced and then donated to Apache</a:t>
            </a:r>
          </a:p>
          <a:p>
            <a:r>
              <a:rPr lang="en-US" dirty="0" smtClean="0"/>
              <a:t>Became a top level project in 2014 </a:t>
            </a:r>
          </a:p>
          <a:p>
            <a:pPr lvl="1"/>
            <a:r>
              <a:rPr lang="en-US" dirty="0" smtClean="0">
                <a:hlinkClick r:id="rId2"/>
              </a:rPr>
              <a:t>http://storm.apache.org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Storm</a:t>
            </a:r>
            <a:br>
              <a:rPr lang="en-US" dirty="0" smtClean="0"/>
            </a:br>
            <a:r>
              <a:rPr lang="en-US" dirty="0" smtClean="0"/>
              <a:t>Trident (micro-batch)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4" y="1417638"/>
            <a:ext cx="7385952" cy="47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Recap on the Lambda Architecture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</a:t>
            </a:r>
            <a:r>
              <a:rPr lang="en-US" dirty="0" smtClean="0"/>
              <a:t>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Task </a:t>
            </a:r>
            <a:r>
              <a:rPr lang="en-US" dirty="0"/>
              <a:t>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</a:t>
            </a:r>
            <a:r>
              <a:rPr lang="en-US" dirty="0" smtClean="0"/>
              <a:t>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Ease </a:t>
            </a:r>
            <a:r>
              <a:rPr lang="en-US" dirty="0"/>
              <a:t>of </a:t>
            </a:r>
            <a:r>
              <a:rPr lang="en-US" dirty="0" smtClean="0"/>
              <a:t>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/>
              <a:t>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production at Twitter for &gt;2 years</a:t>
            </a:r>
          </a:p>
          <a:p>
            <a:r>
              <a:rPr lang="en-US" sz="2400" dirty="0" smtClean="0"/>
              <a:t>Going into production at Microsoft, </a:t>
            </a:r>
            <a:r>
              <a:rPr lang="en-US" sz="2400" dirty="0" err="1" smtClean="0"/>
              <a:t>WeChat</a:t>
            </a:r>
            <a:endParaRPr lang="en-US" sz="2400" dirty="0" smtClean="0"/>
          </a:p>
          <a:p>
            <a:r>
              <a:rPr lang="en-US" sz="2400" dirty="0" smtClean="0"/>
              <a:t>Donation to CNCF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767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Kafka Streams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Kafka Streams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Streaming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154"/>
            <a:ext cx="9144000" cy="204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077"/>
            <a:ext cx="9144000" cy="34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Streams in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Since Spark 2.0, there is a much better approach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5" y="2496154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0"/>
            <a:ext cx="8795172" cy="64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" y="1"/>
            <a:ext cx="8338651" cy="6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 smtClean="0"/>
              <a:t> query model</a:t>
            </a:r>
          </a:p>
          <a:p>
            <a:r>
              <a:rPr lang="en-US" dirty="0" smtClean="0"/>
              <a:t>SQL-like language for querying streams of data</a:t>
            </a:r>
          </a:p>
          <a:p>
            <a:pPr lvl="1"/>
            <a:r>
              <a:rPr lang="en-US" dirty="0" smtClean="0"/>
              <a:t>Extended with </a:t>
            </a:r>
            <a:r>
              <a:rPr lang="en-US" b="1" dirty="0" smtClean="0"/>
              <a:t>windows</a:t>
            </a:r>
          </a:p>
          <a:p>
            <a:pPr lvl="2"/>
            <a:r>
              <a:rPr lang="en-US" dirty="0" smtClean="0"/>
              <a:t>Time, Event count, batches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Based on data in the events</a:t>
            </a:r>
          </a:p>
          <a:p>
            <a:pPr lvl="1"/>
            <a:r>
              <a:rPr lang="en-US" dirty="0" smtClean="0"/>
              <a:t>Pattern matching</a:t>
            </a:r>
          </a:p>
          <a:p>
            <a:pPr lvl="2"/>
            <a:r>
              <a:rPr lang="en-US" dirty="0" smtClean="0"/>
              <a:t>A then B then C within window 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Apache Licensed Open Source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/>
            <a:r>
              <a:rPr lang="en-US" sz="2000" dirty="0">
                <a:hlinkClick r:id="rId2"/>
              </a:rPr>
              <a:t>https://github.com/wso2/siddhi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Pluggable into Storm and Spark</a:t>
            </a:r>
          </a:p>
          <a:p>
            <a:r>
              <a:rPr lang="en-US" sz="2400" dirty="0" smtClean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</a:t>
            </a:r>
            <a:r>
              <a:rPr lang="en-US" sz="2400" dirty="0" smtClean="0">
                <a:hlinkClick r:id="rId3"/>
              </a:rPr>
              <a:t>DEBS_Siddhi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Continuous data flow </a:t>
            </a:r>
          </a:p>
          <a:p>
            <a:pPr lvl="1"/>
            <a:r>
              <a:rPr lang="en-US" dirty="0" smtClean="0"/>
              <a:t>“Unbounded streams of data”</a:t>
            </a:r>
          </a:p>
          <a:p>
            <a:r>
              <a:rPr lang="en-US" dirty="0" smtClean="0"/>
              <a:t>Usually uses a message distribution system</a:t>
            </a:r>
          </a:p>
          <a:p>
            <a:pPr lvl="1"/>
            <a:r>
              <a:rPr lang="en-US" dirty="0" smtClean="0"/>
              <a:t>JMS</a:t>
            </a:r>
          </a:p>
          <a:p>
            <a:pPr lvl="1"/>
            <a:r>
              <a:rPr lang="en-US" dirty="0" smtClean="0"/>
              <a:t>Apache Kafka</a:t>
            </a:r>
          </a:p>
          <a:p>
            <a:pPr lvl="1"/>
            <a:r>
              <a:rPr lang="en-US" dirty="0" smtClean="0"/>
              <a:t>MQTT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An unbounded set of events with time</a:t>
            </a:r>
          </a:p>
          <a:p>
            <a:pPr lvl="1"/>
            <a:r>
              <a:rPr lang="en-US" dirty="0" smtClean="0"/>
              <a:t>&lt;t1, E1&gt;, &lt;t2, E2&gt;, </a:t>
            </a:r>
            <a:r>
              <a:rPr lang="is-IS" dirty="0" smtClean="0"/>
              <a:t>….., &lt;tn, En&gt;, ....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day</a:t>
            </a:r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</a:t>
            </a:r>
            <a:r>
              <a:rPr lang="en-US" dirty="0" err="1" smtClean="0"/>
              <a:t>vs</a:t>
            </a:r>
            <a:r>
              <a:rPr lang="en-US" dirty="0" smtClean="0"/>
              <a:t> 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“Classic” Storm has no counterpart in Spark </a:t>
            </a:r>
          </a:p>
          <a:p>
            <a:pPr lvl="1"/>
            <a:r>
              <a:rPr lang="en-US" dirty="0" smtClean="0"/>
              <a:t>Spouts and Bolts</a:t>
            </a:r>
          </a:p>
          <a:p>
            <a:pPr lvl="1"/>
            <a:r>
              <a:rPr lang="en-US" dirty="0" smtClean="0"/>
              <a:t>Event by event processing</a:t>
            </a:r>
          </a:p>
          <a:p>
            <a:r>
              <a:rPr lang="en-US" dirty="0" smtClean="0"/>
              <a:t>Trident and Streaming both offer micro-batch models 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performant</a:t>
            </a:r>
            <a:r>
              <a:rPr lang="en-US" dirty="0" smtClean="0"/>
              <a:t> but less flexible</a:t>
            </a:r>
          </a:p>
          <a:p>
            <a:r>
              <a:rPr lang="en-US" dirty="0" smtClean="0"/>
              <a:t>Storm is more flexible for pure streaming systems</a:t>
            </a:r>
          </a:p>
          <a:p>
            <a:r>
              <a:rPr lang="en-US" dirty="0" smtClean="0"/>
              <a:t>Spark offers a much more unified programming model for Batch and Streaming</a:t>
            </a:r>
          </a:p>
        </p:txBody>
      </p:sp>
    </p:spTree>
    <p:extLst>
      <p:ext uri="{BB962C8B-B14F-4D97-AF65-F5344CB8AC3E}">
        <p14:creationId xmlns:p14="http://schemas.microsoft.com/office/powerpoint/2010/main" val="122685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is hard</a:t>
            </a:r>
          </a:p>
          <a:p>
            <a:pPr lvl="1"/>
            <a:r>
              <a:rPr lang="en-US" dirty="0" smtClean="0"/>
              <a:t>Requires large memory and state</a:t>
            </a:r>
          </a:p>
          <a:p>
            <a:pPr lvl="1"/>
            <a:r>
              <a:rPr lang="en-US" dirty="0" smtClean="0"/>
              <a:t>The lambda architecture splits the problem into batch and </a:t>
            </a:r>
            <a:r>
              <a:rPr lang="en-US" dirty="0" err="1" smtClean="0"/>
              <a:t>realtime</a:t>
            </a:r>
            <a:r>
              <a:rPr lang="en-US" dirty="0" smtClean="0"/>
              <a:t> challenges</a:t>
            </a:r>
          </a:p>
          <a:p>
            <a:r>
              <a:rPr lang="en-US" dirty="0" smtClean="0"/>
              <a:t>Multiple approaches:</a:t>
            </a:r>
          </a:p>
          <a:p>
            <a:pPr lvl="1"/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Micro-batch</a:t>
            </a:r>
          </a:p>
          <a:p>
            <a:pPr lvl="1"/>
            <a:r>
              <a:rPr lang="en-US" smtClean="0"/>
              <a:t>CEP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Stream processing categorization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event processing</a:t>
            </a:r>
          </a:p>
          <a:p>
            <a:pPr lvl="1"/>
            <a:r>
              <a:rPr lang="en-US" dirty="0" smtClean="0"/>
              <a:t>Working on an event at a time</a:t>
            </a:r>
          </a:p>
          <a:p>
            <a:pPr lvl="2"/>
            <a:r>
              <a:rPr lang="en-US" dirty="0" smtClean="0"/>
              <a:t>e.g. filter out all events where the wind speed &gt; 50 mph</a:t>
            </a:r>
          </a:p>
          <a:p>
            <a:r>
              <a:rPr lang="en-US" dirty="0" smtClean="0"/>
              <a:t>Event stream processing</a:t>
            </a:r>
          </a:p>
          <a:p>
            <a:pPr lvl="1"/>
            <a:r>
              <a:rPr lang="en-US" dirty="0" smtClean="0"/>
              <a:t>Time-based processing of a single stream of events</a:t>
            </a:r>
          </a:p>
          <a:p>
            <a:pPr lvl="2"/>
            <a:r>
              <a:rPr lang="en-US" dirty="0" smtClean="0"/>
              <a:t>Average wind speed over the last hour compared to the average over the last day</a:t>
            </a:r>
          </a:p>
          <a:p>
            <a:r>
              <a:rPr lang="en-US" dirty="0" smtClean="0"/>
              <a:t>Complex Event Processing </a:t>
            </a:r>
          </a:p>
          <a:p>
            <a:pPr lvl="1"/>
            <a:r>
              <a:rPr lang="en-US" dirty="0" smtClean="0"/>
              <a:t>Correlation of events across different streams</a:t>
            </a:r>
          </a:p>
          <a:p>
            <a:pPr lvl="2"/>
            <a:r>
              <a:rPr lang="en-US" dirty="0" smtClean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/>
                <a:gridCol w="2646951"/>
                <a:gridCol w="3004157"/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Databases with Real-Time systems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6" y="187151"/>
            <a:ext cx="774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Each event is processed as it comes in</a:t>
            </a:r>
          </a:p>
          <a:p>
            <a:r>
              <a:rPr lang="en-US" dirty="0" smtClean="0"/>
              <a:t>Micro-batch</a:t>
            </a:r>
          </a:p>
          <a:p>
            <a:pPr lvl="1"/>
            <a:r>
              <a:rPr lang="en-US" dirty="0" smtClean="0"/>
              <a:t>Small batches of events are processed </a:t>
            </a:r>
          </a:p>
          <a:p>
            <a:pPr lvl="1"/>
            <a:r>
              <a:rPr lang="en-US" dirty="0" smtClean="0"/>
              <a:t>Typically trades flexibility for performance</a:t>
            </a:r>
          </a:p>
          <a:p>
            <a:r>
              <a:rPr lang="en-US" dirty="0" smtClean="0"/>
              <a:t>Shared nothing</a:t>
            </a:r>
          </a:p>
          <a:p>
            <a:pPr lvl="1"/>
            <a:r>
              <a:rPr lang="en-US" dirty="0" smtClean="0"/>
              <a:t>You can process events on any system in the cluster</a:t>
            </a:r>
          </a:p>
          <a:p>
            <a:r>
              <a:rPr lang="en-US" dirty="0" err="1" smtClean="0"/>
              <a:t>Stateful</a:t>
            </a:r>
            <a:r>
              <a:rPr lang="en-US" dirty="0" smtClean="0"/>
              <a:t> / Partitioned</a:t>
            </a:r>
          </a:p>
          <a:p>
            <a:pPr lvl="1"/>
            <a:r>
              <a:rPr lang="en-US" dirty="0" smtClean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to get the events to the processing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725</Words>
  <Application>Microsoft Macintosh PowerPoint</Application>
  <PresentationFormat>On-screen Show (4:3)</PresentationFormat>
  <Paragraphs>161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Cloud Computing and Big Data  Realtime Big Data</vt:lpstr>
      <vt:lpstr>Recap on the Lambda Architecture</vt:lpstr>
      <vt:lpstr>Streaming </vt:lpstr>
      <vt:lpstr>Stream processing categorization</vt:lpstr>
      <vt:lpstr>Comparing Databases with Real-Time systems </vt:lpstr>
      <vt:lpstr>Lambda Architecture</vt:lpstr>
      <vt:lpstr>PowerPoint Presentation</vt:lpstr>
      <vt:lpstr>Approaches to Streaming</vt:lpstr>
      <vt:lpstr>Data distribution</vt:lpstr>
      <vt:lpstr>MQTT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Apache Storm Trident (micro-batch)</vt:lpstr>
      <vt:lpstr>Heron</vt:lpstr>
      <vt:lpstr>Heron: Key Features</vt:lpstr>
      <vt:lpstr>Heron</vt:lpstr>
      <vt:lpstr>Kafka Streams  </vt:lpstr>
      <vt:lpstr>Kafka Streams</vt:lpstr>
      <vt:lpstr>Apache Spark Streaming</vt:lpstr>
      <vt:lpstr>Structured Streams in Spark</vt:lpstr>
      <vt:lpstr>PowerPoint Presentation</vt:lpstr>
      <vt:lpstr>PowerPoint Presentation</vt:lpstr>
      <vt:lpstr>Siddhi</vt:lpstr>
      <vt:lpstr>Siddhi</vt:lpstr>
      <vt:lpstr>SiddhiQL</vt:lpstr>
      <vt:lpstr>Siddhi at Uber</vt:lpstr>
      <vt:lpstr>Siddhi at Uber</vt:lpstr>
      <vt:lpstr>Storm vs Spark Streaming</vt:lpstr>
      <vt:lpstr>Summary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384</cp:revision>
  <dcterms:created xsi:type="dcterms:W3CDTF">2012-03-07T10:41:54Z</dcterms:created>
  <dcterms:modified xsi:type="dcterms:W3CDTF">2017-08-22T09:27:14Z</dcterms:modified>
</cp:coreProperties>
</file>